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4" r:id="rId6"/>
    <p:sldId id="326" r:id="rId7"/>
    <p:sldId id="275" r:id="rId8"/>
    <p:sldId id="274" r:id="rId9"/>
    <p:sldId id="325" r:id="rId10"/>
    <p:sldId id="323" r:id="rId11"/>
    <p:sldId id="324" r:id="rId12"/>
    <p:sldId id="327" r:id="rId13"/>
    <p:sldId id="287" r:id="rId14"/>
    <p:sldId id="266" r:id="rId15"/>
    <p:sldId id="322" r:id="rId16"/>
    <p:sldId id="263" r:id="rId17"/>
    <p:sldId id="273" r:id="rId18"/>
    <p:sldId id="328" r:id="rId19"/>
    <p:sldId id="329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UTER" initials="C" lastIdx="1" clrIdx="0">
    <p:extLst>
      <p:ext uri="{19B8F6BF-5375-455C-9EA6-DF929625EA0E}">
        <p15:presenceInfo xmlns:p15="http://schemas.microsoft.com/office/powerpoint/2012/main" userId="COMPU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CB7"/>
    <a:srgbClr val="E9E9E9"/>
    <a:srgbClr val="393939"/>
    <a:srgbClr val="04396C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4:01:27.95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914155" y="230532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</a:rPr>
              <a:t>노인 낙상 감지 시스템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2C9A86-971A-4FED-9280-08856E1258CE}"/>
              </a:ext>
            </a:extLst>
          </p:cNvPr>
          <p:cNvSpPr txBox="1"/>
          <p:nvPr/>
        </p:nvSpPr>
        <p:spPr>
          <a:xfrm>
            <a:off x="3862056" y="3158589"/>
            <a:ext cx="446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</a:rPr>
              <a:t>프로젝트 개발 계획서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729FF-D41C-4E79-93DC-1A44728A3267}"/>
              </a:ext>
            </a:extLst>
          </p:cNvPr>
          <p:cNvSpPr txBox="1"/>
          <p:nvPr/>
        </p:nvSpPr>
        <p:spPr>
          <a:xfrm>
            <a:off x="10691447" y="5288340"/>
            <a:ext cx="1236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bg1"/>
                </a:solidFill>
              </a:rPr>
              <a:t>4</a:t>
            </a:r>
            <a:r>
              <a:rPr lang="ko-KR" altLang="en-US" sz="2400" spc="-300" dirty="0">
                <a:solidFill>
                  <a:schemeClr val="bg1"/>
                </a:solidFill>
              </a:rPr>
              <a:t>조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이재성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이주용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박효정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582F9-7D5A-4314-A540-FCC3494C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113623"/>
            <a:ext cx="9431066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26B8F-C62E-4C3E-878A-05D10130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13623"/>
            <a:ext cx="952632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488A6A-8A0A-4DAE-85FF-E4D9DE19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333208"/>
            <a:ext cx="952632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시나리오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82B70-72D2-4DD7-9887-9A932FF8ABBE}"/>
              </a:ext>
            </a:extLst>
          </p:cNvPr>
          <p:cNvSpPr txBox="1"/>
          <p:nvPr/>
        </p:nvSpPr>
        <p:spPr>
          <a:xfrm>
            <a:off x="6387377" y="4381412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인터페이스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04D18C-22DA-4CCC-94CF-B8E65766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5" y="2825923"/>
            <a:ext cx="1963552" cy="18437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5CA7E2-E79A-4141-98A0-777E9CA89A2E}"/>
              </a:ext>
            </a:extLst>
          </p:cNvPr>
          <p:cNvSpPr txBox="1"/>
          <p:nvPr/>
        </p:nvSpPr>
        <p:spPr>
          <a:xfrm>
            <a:off x="1047245" y="256145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DB698-9CA6-4A7D-95AE-C7983EA9DCFD}"/>
              </a:ext>
            </a:extLst>
          </p:cNvPr>
          <p:cNvSpPr txBox="1"/>
          <p:nvPr/>
        </p:nvSpPr>
        <p:spPr>
          <a:xfrm>
            <a:off x="1140217" y="4533911"/>
            <a:ext cx="556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노인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AE4A97-6908-4A18-A742-D4A02F6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13" y="1110279"/>
            <a:ext cx="1614009" cy="12143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624240-F7DC-44B6-B45B-27345339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069" y="3890395"/>
            <a:ext cx="1963552" cy="1214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62AA54-4881-4637-A212-3092EBB1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6" y="1481902"/>
            <a:ext cx="539574" cy="5219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8511FD-AA9A-414F-A681-74D6E2018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536" y="3460253"/>
            <a:ext cx="539573" cy="5241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B72AFE-F63B-4591-9879-D33FF1F8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020" y="3534482"/>
            <a:ext cx="525778" cy="521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DC9F8D-F9DB-4BC8-9776-E8DBAA672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980" y="2828125"/>
            <a:ext cx="519115" cy="51911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B1B608F-A000-482B-929E-AB284A694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00" y="2561456"/>
            <a:ext cx="1828303" cy="20508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735B03-D76C-4F25-B9CB-8347B7EB9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203" y="2458568"/>
            <a:ext cx="1820498" cy="197907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96A04FF-1AB2-400D-97B0-EC3EEC552920}"/>
              </a:ext>
            </a:extLst>
          </p:cNvPr>
          <p:cNvSpPr txBox="1"/>
          <p:nvPr/>
        </p:nvSpPr>
        <p:spPr>
          <a:xfrm>
            <a:off x="9656485" y="4310759"/>
            <a:ext cx="1406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가족 및 관리자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문자 알림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58A97A-4845-4EB2-8F53-AE5CBB4CB9C8}"/>
              </a:ext>
            </a:extLst>
          </p:cNvPr>
          <p:cNvSpPr txBox="1"/>
          <p:nvPr/>
        </p:nvSpPr>
        <p:spPr>
          <a:xfrm>
            <a:off x="3852021" y="5036088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낙상 감지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D39BA-7173-49D4-A7D0-00AC2DA92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76" y="2144340"/>
            <a:ext cx="1172192" cy="184001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B2689A-C791-478D-8AF1-0119A0F8D9EB}"/>
              </a:ext>
            </a:extLst>
          </p:cNvPr>
          <p:cNvSpPr txBox="1"/>
          <p:nvPr/>
        </p:nvSpPr>
        <p:spPr>
          <a:xfrm>
            <a:off x="4145551" y="238528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낙상 감지기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398976-47DE-460E-A1A0-2CC1EAF29867}"/>
              </a:ext>
            </a:extLst>
          </p:cNvPr>
          <p:cNvCxnSpPr>
            <a:cxnSpLocks/>
          </p:cNvCxnSpPr>
          <p:nvPr/>
        </p:nvCxnSpPr>
        <p:spPr>
          <a:xfrm flipV="1">
            <a:off x="4268261" y="1836736"/>
            <a:ext cx="901682" cy="517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71721B-770C-40E5-A099-F546162635A7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514078" y="1832468"/>
            <a:ext cx="660374" cy="626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FFFA7C4B-66F1-42D1-9BEC-61D2BACE8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131" y="1481902"/>
            <a:ext cx="539574" cy="52194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CD82A7-7561-428E-8CEF-66A28B37CCFF}"/>
              </a:ext>
            </a:extLst>
          </p:cNvPr>
          <p:cNvSpPr txBox="1"/>
          <p:nvPr/>
        </p:nvSpPr>
        <p:spPr>
          <a:xfrm>
            <a:off x="875104" y="5505246"/>
            <a:ext cx="5052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①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400" spc="-150" dirty="0">
                <a:solidFill>
                  <a:srgbClr val="393939"/>
                </a:solidFill>
              </a:rPr>
              <a:t>낙상 감지기와 사용자 모바일과 블루투스 통신으로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페어링</a:t>
            </a:r>
            <a:r>
              <a:rPr lang="ko-KR" altLang="en-US" sz="1400" spc="-150" dirty="0">
                <a:solidFill>
                  <a:srgbClr val="393939"/>
                </a:solidFill>
              </a:rPr>
              <a:t> 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EE06E7-D768-4F43-9BFE-6B1A38766850}"/>
              </a:ext>
            </a:extLst>
          </p:cNvPr>
          <p:cNvSpPr txBox="1"/>
          <p:nvPr/>
        </p:nvSpPr>
        <p:spPr>
          <a:xfrm>
            <a:off x="5227011" y="2031169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블루투스 통신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CC3EACB-A47E-48E9-BBF4-380F9DF806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597029" y="2197070"/>
            <a:ext cx="743561" cy="671860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6788D7-ABE6-4A11-A2C3-398358536FC5}"/>
              </a:ext>
            </a:extLst>
          </p:cNvPr>
          <p:cNvCxnSpPr>
            <a:cxnSpLocks/>
          </p:cNvCxnSpPr>
          <p:nvPr/>
        </p:nvCxnSpPr>
        <p:spPr>
          <a:xfrm flipH="1" flipV="1">
            <a:off x="3200129" y="2774633"/>
            <a:ext cx="660374" cy="626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CFF590C-4C8F-4133-8E66-62CB27721666}"/>
              </a:ext>
            </a:extLst>
          </p:cNvPr>
          <p:cNvSpPr txBox="1"/>
          <p:nvPr/>
        </p:nvSpPr>
        <p:spPr>
          <a:xfrm>
            <a:off x="875104" y="5790446"/>
            <a:ext cx="367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② </a:t>
            </a:r>
            <a:r>
              <a:rPr lang="ko-KR" altLang="en-US" sz="1400" spc="-150" dirty="0">
                <a:solidFill>
                  <a:srgbClr val="393939"/>
                </a:solidFill>
              </a:rPr>
              <a:t>사용자가 낙상 발생 시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부저가</a:t>
            </a:r>
            <a:r>
              <a:rPr lang="ko-KR" altLang="en-US" sz="1400" spc="-150" dirty="0">
                <a:solidFill>
                  <a:srgbClr val="393939"/>
                </a:solidFill>
              </a:rPr>
              <a:t> 울리게 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C7518C4-BD8B-4E2C-8425-98C7B0884C4C}"/>
              </a:ext>
            </a:extLst>
          </p:cNvPr>
          <p:cNvCxnSpPr>
            <a:cxnSpLocks/>
          </p:cNvCxnSpPr>
          <p:nvPr/>
        </p:nvCxnSpPr>
        <p:spPr>
          <a:xfrm flipV="1">
            <a:off x="5227011" y="3390084"/>
            <a:ext cx="103719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8C92289-4296-48AB-B878-9B616B2901AB}"/>
              </a:ext>
            </a:extLst>
          </p:cNvPr>
          <p:cNvCxnSpPr>
            <a:cxnSpLocks/>
          </p:cNvCxnSpPr>
          <p:nvPr/>
        </p:nvCxnSpPr>
        <p:spPr>
          <a:xfrm>
            <a:off x="8295776" y="3460254"/>
            <a:ext cx="12811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DA5D7A7-0D0B-440A-A8EE-B69B803DCECC}"/>
              </a:ext>
            </a:extLst>
          </p:cNvPr>
          <p:cNvSpPr txBox="1"/>
          <p:nvPr/>
        </p:nvSpPr>
        <p:spPr>
          <a:xfrm>
            <a:off x="879050" y="6071196"/>
            <a:ext cx="678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③ </a:t>
            </a:r>
            <a:r>
              <a:rPr lang="ko-KR" altLang="en-US" sz="1400" spc="-150" dirty="0">
                <a:solidFill>
                  <a:srgbClr val="393939"/>
                </a:solidFill>
              </a:rPr>
              <a:t>사용자가 낙상 발생 시 블루투스 통신으로 연동된 애플리케이션에서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알림창이</a:t>
            </a:r>
            <a:r>
              <a:rPr lang="ko-KR" altLang="en-US" sz="1400" spc="-150" dirty="0">
                <a:solidFill>
                  <a:srgbClr val="393939"/>
                </a:solidFill>
              </a:rPr>
              <a:t>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팝업됩니다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1C5DB6-73F5-4776-913D-85DBB845A026}"/>
              </a:ext>
            </a:extLst>
          </p:cNvPr>
          <p:cNvSpPr txBox="1"/>
          <p:nvPr/>
        </p:nvSpPr>
        <p:spPr>
          <a:xfrm>
            <a:off x="879049" y="6342677"/>
            <a:ext cx="777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④ </a:t>
            </a:r>
            <a:r>
              <a:rPr lang="ko-KR" altLang="en-US" sz="1400" spc="-150" dirty="0">
                <a:solidFill>
                  <a:srgbClr val="393939"/>
                </a:solidFill>
              </a:rPr>
              <a:t>사용자가 </a:t>
            </a:r>
            <a:r>
              <a:rPr lang="en-US" altLang="ko-KR" sz="1400" spc="-150" dirty="0">
                <a:solidFill>
                  <a:srgbClr val="393939"/>
                </a:solidFill>
              </a:rPr>
              <a:t>60</a:t>
            </a:r>
            <a:r>
              <a:rPr lang="ko-KR" altLang="en-US" sz="1400" spc="-150" dirty="0">
                <a:solidFill>
                  <a:srgbClr val="393939"/>
                </a:solidFill>
              </a:rPr>
              <a:t>초 이내 사용자가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알림창을</a:t>
            </a:r>
            <a:r>
              <a:rPr lang="ko-KR" altLang="en-US" sz="1400" spc="-150" dirty="0">
                <a:solidFill>
                  <a:srgbClr val="393939"/>
                </a:solidFill>
              </a:rPr>
              <a:t> 종료하지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않을시</a:t>
            </a:r>
            <a:r>
              <a:rPr lang="ko-KR" altLang="en-US" sz="1400" spc="-150" dirty="0">
                <a:solidFill>
                  <a:srgbClr val="393939"/>
                </a:solidFill>
              </a:rPr>
              <a:t> 가족 또는 관리자에게 문자 알림이 전송됩니다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 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22960"/>
              </p:ext>
            </p:extLst>
          </p:nvPr>
        </p:nvGraphicFramePr>
        <p:xfrm>
          <a:off x="1050900" y="2043057"/>
          <a:ext cx="9961989" cy="3889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3575016484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62186263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157253658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40286249"/>
                    </a:ext>
                  </a:extLst>
                </a:gridCol>
                <a:gridCol w="766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2023.07.26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2023.07.27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2023.07.28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2023.07.31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2023.08.04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2023.08.07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 계획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H/W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S/W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최종 테스트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455281" y="996822"/>
            <a:ext cx="408175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TIMETABLE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6A2722-5272-409F-8BB8-97B89087B0E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1BAB7-207C-43DC-872F-128B8A4A80CD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일정표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50847-F026-429D-A823-98873C6CB179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3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역할 분담 및 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96400"/>
              </p:ext>
            </p:extLst>
          </p:nvPr>
        </p:nvGraphicFramePr>
        <p:xfrm>
          <a:off x="715107" y="1622685"/>
          <a:ext cx="10761786" cy="2538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2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872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58726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812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이재성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이주용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박효정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25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Embeded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설계 및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Application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Embeded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설계 및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Application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Database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Embeded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설계 및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Application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933D252-135E-4E09-B8EE-D11920C9E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536020"/>
              </p:ext>
            </p:extLst>
          </p:nvPr>
        </p:nvGraphicFramePr>
        <p:xfrm>
          <a:off x="715107" y="4970307"/>
          <a:ext cx="10761786" cy="1302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003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45175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6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개발 환경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Android Studio, Arduino IDE ,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Database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4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언어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Java, C</a:t>
                      </a:r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언어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F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Sequence Diagram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821BC0-9854-4011-9289-620AE6A5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87" y="1178876"/>
            <a:ext cx="7673826" cy="5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화면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4415A-5C35-40C0-8E49-D0EF9330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4" y="1240403"/>
            <a:ext cx="5098045" cy="41737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6B9293-52FA-4A46-8C33-BC3160CAF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3" y="1240403"/>
            <a:ext cx="5054143" cy="41737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F061FD-254B-4A66-BAE6-E2966262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81" y="2538056"/>
            <a:ext cx="539573" cy="5241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E0C6F17-2BB5-4A06-A5C6-AE171C360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80" y="1445963"/>
            <a:ext cx="539574" cy="5219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A98F06-6055-49D0-A219-C4B439F3AAA6}"/>
              </a:ext>
            </a:extLst>
          </p:cNvPr>
          <p:cNvSpPr txBox="1"/>
          <p:nvPr/>
        </p:nvSpPr>
        <p:spPr>
          <a:xfrm>
            <a:off x="826503" y="5468725"/>
            <a:ext cx="278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①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초기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Application</a:t>
            </a:r>
            <a:r>
              <a:rPr lang="ko-KR" altLang="en-US" sz="1500" b="1" spc="-150" dirty="0">
                <a:solidFill>
                  <a:srgbClr val="393939"/>
                </a:solidFill>
              </a:rPr>
              <a:t> 시행 시 화면</a:t>
            </a:r>
            <a:endParaRPr lang="en-US" altLang="ko-KR" sz="1500" b="1" spc="-150" dirty="0">
              <a:solidFill>
                <a:srgbClr val="3939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C22C2-A116-4427-8952-4DEBBB0569D8}"/>
              </a:ext>
            </a:extLst>
          </p:cNvPr>
          <p:cNvSpPr txBox="1"/>
          <p:nvPr/>
        </p:nvSpPr>
        <p:spPr>
          <a:xfrm>
            <a:off x="826504" y="5823239"/>
            <a:ext cx="479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②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정보 입력 버튼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버튼 클릭 시 정보 입력 화면으로 이동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E91234-E7D7-4F75-A8EB-B0A514512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76" y="3062158"/>
            <a:ext cx="525778" cy="5219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126922A-75B3-4E51-99C0-376C6261C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770" y="1389275"/>
            <a:ext cx="519115" cy="519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E136E3-4D1D-472B-8628-CBE337453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0985" y="3861559"/>
            <a:ext cx="525778" cy="5295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3FF718-8BBF-4574-867E-B20448204469}"/>
              </a:ext>
            </a:extLst>
          </p:cNvPr>
          <p:cNvSpPr txBox="1"/>
          <p:nvPr/>
        </p:nvSpPr>
        <p:spPr>
          <a:xfrm>
            <a:off x="826504" y="6173821"/>
            <a:ext cx="479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③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시작 버튼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버튼 클릭 시 메인 화면으로 이동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CFC52-A112-4047-B81F-27BDABCC22F4}"/>
              </a:ext>
            </a:extLst>
          </p:cNvPr>
          <p:cNvSpPr txBox="1"/>
          <p:nvPr/>
        </p:nvSpPr>
        <p:spPr>
          <a:xfrm>
            <a:off x="6267453" y="5468725"/>
            <a:ext cx="505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④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정보 입력 화면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사용자 정보를 입력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E464E-4617-4E2A-B246-9042A9289818}"/>
              </a:ext>
            </a:extLst>
          </p:cNvPr>
          <p:cNvSpPr txBox="1"/>
          <p:nvPr/>
        </p:nvSpPr>
        <p:spPr>
          <a:xfrm>
            <a:off x="6267453" y="5823239"/>
            <a:ext cx="47923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⑤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저장 버튼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버튼 클릭 시 입력된 정보가 </a:t>
            </a:r>
            <a:r>
              <a:rPr lang="en-US" altLang="ko-KR" sz="1500" spc="-150" dirty="0">
                <a:solidFill>
                  <a:srgbClr val="393939"/>
                </a:solidFill>
              </a:rPr>
              <a:t>Database</a:t>
            </a:r>
            <a:r>
              <a:rPr lang="ko-KR" altLang="en-US" sz="1500" spc="-150" dirty="0">
                <a:solidFill>
                  <a:srgbClr val="393939"/>
                </a:solidFill>
              </a:rPr>
              <a:t>에 저장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3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화면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9E1391-06DE-4824-9A7C-7A4833FAD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2" y="1230561"/>
            <a:ext cx="5107426" cy="4181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CBFD42-002F-4326-8FD4-26F2B34E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8" y="1230561"/>
            <a:ext cx="5071829" cy="41814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323257-9F30-4410-AD73-C5B0A6C4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81" y="2233070"/>
            <a:ext cx="539573" cy="5241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8C1528-EB38-4140-B310-CEF910EE8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130" y="4618071"/>
            <a:ext cx="539574" cy="5219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F5BB2B-4C50-4136-98C0-B080415BF68A}"/>
              </a:ext>
            </a:extLst>
          </p:cNvPr>
          <p:cNvSpPr txBox="1"/>
          <p:nvPr/>
        </p:nvSpPr>
        <p:spPr>
          <a:xfrm>
            <a:off x="812347" y="5468725"/>
            <a:ext cx="2196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①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Application</a:t>
            </a:r>
            <a:r>
              <a:rPr lang="ko-KR" altLang="en-US" sz="1500" b="1" spc="-150" dirty="0">
                <a:solidFill>
                  <a:srgbClr val="393939"/>
                </a:solidFill>
              </a:rPr>
              <a:t> 메인 화면</a:t>
            </a:r>
            <a:endParaRPr lang="en-US" altLang="ko-KR" sz="1500" b="1" spc="-150" dirty="0">
              <a:solidFill>
                <a:srgbClr val="3939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668ABD-0572-4BE1-9A3D-C900E7771CE2}"/>
              </a:ext>
            </a:extLst>
          </p:cNvPr>
          <p:cNvSpPr txBox="1"/>
          <p:nvPr/>
        </p:nvSpPr>
        <p:spPr>
          <a:xfrm>
            <a:off x="812348" y="5823239"/>
            <a:ext cx="479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②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119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전화 버튼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버튼 클릭 시 </a:t>
            </a:r>
            <a:r>
              <a:rPr lang="en-US" altLang="ko-KR" sz="1500" spc="-150" dirty="0">
                <a:solidFill>
                  <a:srgbClr val="393939"/>
                </a:solidFill>
              </a:rPr>
              <a:t>119</a:t>
            </a:r>
            <a:r>
              <a:rPr lang="ko-KR" altLang="en-US" sz="1500" spc="-150" dirty="0">
                <a:solidFill>
                  <a:srgbClr val="393939"/>
                </a:solidFill>
              </a:rPr>
              <a:t>전화 화면으로 이동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35A5E2-C778-40E5-8608-EC09C011B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471" y="3322313"/>
            <a:ext cx="525778" cy="5219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D73DD19-603B-42B0-9AC8-4BD8C831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869" y="1445963"/>
            <a:ext cx="519115" cy="5191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DAA98C-C6C8-429C-A21E-8C26C40DA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910" y="4185409"/>
            <a:ext cx="525778" cy="5295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ABD418-406A-41E3-89EC-14F80FD52605}"/>
              </a:ext>
            </a:extLst>
          </p:cNvPr>
          <p:cNvSpPr txBox="1"/>
          <p:nvPr/>
        </p:nvSpPr>
        <p:spPr>
          <a:xfrm>
            <a:off x="812348" y="6173821"/>
            <a:ext cx="479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③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정보 수정 버튼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버튼 클릭 시 정보 수정 화면으로 이동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7C461-9341-413C-BA12-4FFDD13585B9}"/>
              </a:ext>
            </a:extLst>
          </p:cNvPr>
          <p:cNvSpPr txBox="1"/>
          <p:nvPr/>
        </p:nvSpPr>
        <p:spPr>
          <a:xfrm>
            <a:off x="6267452" y="5468725"/>
            <a:ext cx="505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④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낙상감지 알림 화면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낙상이 감지 시 </a:t>
            </a:r>
            <a:r>
              <a:rPr lang="ko-KR" altLang="en-US" sz="1500" spc="-150" dirty="0" err="1">
                <a:solidFill>
                  <a:srgbClr val="393939"/>
                </a:solidFill>
              </a:rPr>
              <a:t>팝업되는</a:t>
            </a:r>
            <a:r>
              <a:rPr lang="ko-KR" altLang="en-US" sz="1500" spc="-150" dirty="0">
                <a:solidFill>
                  <a:srgbClr val="393939"/>
                </a:solidFill>
              </a:rPr>
              <a:t> 화면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E16A7-9C2B-4F97-8DE3-750F240E45F7}"/>
              </a:ext>
            </a:extLst>
          </p:cNvPr>
          <p:cNvSpPr txBox="1"/>
          <p:nvPr/>
        </p:nvSpPr>
        <p:spPr>
          <a:xfrm>
            <a:off x="6267452" y="5823239"/>
            <a:ext cx="51074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</a:rPr>
              <a:t>⑤</a:t>
            </a:r>
            <a:r>
              <a:rPr lang="ko-KR" altLang="en-US" sz="1500" spc="-150" dirty="0">
                <a:solidFill>
                  <a:srgbClr val="393939"/>
                </a:solidFill>
              </a:rPr>
              <a:t> </a:t>
            </a:r>
            <a:r>
              <a:rPr lang="ko-KR" altLang="en-US" sz="1500" b="1" spc="-150" dirty="0">
                <a:solidFill>
                  <a:srgbClr val="393939"/>
                </a:solidFill>
              </a:rPr>
              <a:t>확인 버튼  </a:t>
            </a:r>
            <a:r>
              <a:rPr lang="en-US" altLang="ko-KR" sz="1500" b="1" spc="-150" dirty="0">
                <a:solidFill>
                  <a:srgbClr val="393939"/>
                </a:solidFill>
              </a:rPr>
              <a:t>–  </a:t>
            </a:r>
            <a:r>
              <a:rPr lang="ko-KR" altLang="en-US" sz="1500" spc="-150" dirty="0">
                <a:solidFill>
                  <a:srgbClr val="393939"/>
                </a:solidFill>
              </a:rPr>
              <a:t>사용자가 가족 및 관리자에게 알림을 알리기 전 </a:t>
            </a:r>
            <a:r>
              <a:rPr lang="en-US" altLang="ko-KR" sz="1500" spc="-150" dirty="0">
                <a:solidFill>
                  <a:srgbClr val="393939"/>
                </a:solidFill>
              </a:rPr>
              <a:t>	         </a:t>
            </a:r>
            <a:r>
              <a:rPr lang="ko-KR" altLang="en-US" sz="1500" spc="-150" dirty="0">
                <a:solidFill>
                  <a:srgbClr val="393939"/>
                </a:solidFill>
              </a:rPr>
              <a:t>차단이 가능</a:t>
            </a:r>
            <a:endParaRPr lang="en-US" altLang="ko-KR" sz="15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 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요구사항 정의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1513093" cy="707886"/>
            <a:chOff x="294640" y="3596640"/>
            <a:chExt cx="1513093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분석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1513093" cy="707886"/>
            <a:chOff x="294640" y="3596640"/>
            <a:chExt cx="1513093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43204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배경 및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4B137-9F3C-4A3B-863C-2DA04F463D9A}"/>
              </a:ext>
            </a:extLst>
          </p:cNvPr>
          <p:cNvSpPr txBox="1"/>
          <p:nvPr/>
        </p:nvSpPr>
        <p:spPr>
          <a:xfrm>
            <a:off x="875104" y="5505246"/>
            <a:ext cx="10827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rgbClr val="393939"/>
                </a:solidFill>
              </a:rPr>
              <a:t>점점 고령화 사회가 심해지는 시점에 낙상은 노인에게 신체 및 정신적 손상을 초래하며 영구적인 손상을 남길 수 있고</a:t>
            </a:r>
            <a:r>
              <a:rPr lang="en-US" altLang="ko-KR" sz="1400" spc="-150" dirty="0">
                <a:solidFill>
                  <a:srgbClr val="393939"/>
                </a:solidFill>
              </a:rPr>
              <a:t>, </a:t>
            </a:r>
            <a:r>
              <a:rPr lang="ko-KR" altLang="en-US" sz="1400" spc="-150" dirty="0">
                <a:solidFill>
                  <a:srgbClr val="393939"/>
                </a:solidFill>
              </a:rPr>
              <a:t>낙상사고로 위급한 상황임에도 주변 사람들이 인지를 하지 못하여 사망하시는 분들이 점차 늘어나기 시작 하였습니다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 </a:t>
            </a:r>
            <a:r>
              <a:rPr lang="ko-KR" altLang="en-US" sz="1400" spc="-150" dirty="0">
                <a:solidFill>
                  <a:srgbClr val="393939"/>
                </a:solidFill>
              </a:rPr>
              <a:t>가정 및 의료기관에서 필요한 노인에게 ‘노인 낙상 감지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시스템’을</a:t>
            </a:r>
            <a:r>
              <a:rPr lang="ko-KR" altLang="en-US" sz="1400" spc="-150" dirty="0">
                <a:solidFill>
                  <a:srgbClr val="393939"/>
                </a:solidFill>
              </a:rPr>
              <a:t> 이용해 낙상 위험을 감지하고 예방하고자 하며</a:t>
            </a:r>
            <a:r>
              <a:rPr lang="en-US" altLang="ko-KR" sz="1400" spc="-150" dirty="0">
                <a:solidFill>
                  <a:srgbClr val="393939"/>
                </a:solidFill>
              </a:rPr>
              <a:t>, </a:t>
            </a:r>
            <a:r>
              <a:rPr lang="ko-KR" altLang="en-US" sz="1400" spc="-150" dirty="0">
                <a:solidFill>
                  <a:srgbClr val="393939"/>
                </a:solidFill>
              </a:rPr>
              <a:t>낙상사고 시 가족 및 관리자에게 알림을 통해 사망 사고 및 예방이 가능합니다</a:t>
            </a:r>
            <a:r>
              <a:rPr lang="en-US" altLang="ko-KR" sz="1400" spc="-150" dirty="0">
                <a:solidFill>
                  <a:srgbClr val="393939"/>
                </a:solidFill>
              </a:rPr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2C5C01-2742-46E8-9E98-7F1F353B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1436735"/>
            <a:ext cx="3644685" cy="34239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C24195-51F9-466D-8663-38AC048A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81" y="2355205"/>
            <a:ext cx="4113692" cy="21475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75884D-D019-4AA1-BBF4-B81DF9B55E91}"/>
              </a:ext>
            </a:extLst>
          </p:cNvPr>
          <p:cNvSpPr txBox="1"/>
          <p:nvPr/>
        </p:nvSpPr>
        <p:spPr>
          <a:xfrm>
            <a:off x="875104" y="5105136"/>
            <a:ext cx="3313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점점 늘어나는 노인 낙상 사고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4F3305-C9F3-4550-9B3F-A2553BC5F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773" y="1900023"/>
            <a:ext cx="318179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정의 체크 리스트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887C2-B163-4D8D-A0F8-32BFD0F0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109562"/>
            <a:ext cx="10280649" cy="57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정의 체크 리스트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5A6053-5030-47D0-AAEE-C6F9D217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0" y="1488121"/>
            <a:ext cx="10280649" cy="13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0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 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6202E7-4095-4EF4-9301-36EB9F18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409357"/>
            <a:ext cx="957396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요구사항 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13CD8-1FFD-437E-A353-850F38A3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15061"/>
            <a:ext cx="9445625" cy="57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412</Words>
  <Application>Microsoft Office PowerPoint</Application>
  <PresentationFormat>와이드스크린</PresentationFormat>
  <Paragraphs>107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COMPUTER</cp:lastModifiedBy>
  <cp:revision>58</cp:revision>
  <dcterms:created xsi:type="dcterms:W3CDTF">2020-09-07T02:34:06Z</dcterms:created>
  <dcterms:modified xsi:type="dcterms:W3CDTF">2023-07-27T06:35:29Z</dcterms:modified>
</cp:coreProperties>
</file>